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vo" charset="1" panose="02020502070400060406"/>
      <p:regular r:id="rId10"/>
    </p:embeddedFont>
    <p:embeddedFont>
      <p:font typeface="Cyberjunkies" charset="1" panose="00000500000000000000"/>
      <p:regular r:id="rId11"/>
    </p:embeddedFont>
    <p:embeddedFont>
      <p:font typeface="Now" charset="1" panose="00000500000000000000"/>
      <p:regular r:id="rId12"/>
    </p:embeddedFont>
    <p:embeddedFont>
      <p:font typeface="Now Bold" charset="1" panose="00000800000000000000"/>
      <p:regular r:id="rId13"/>
    </p:embeddedFont>
    <p:embeddedFont>
      <p:font typeface="Now Thin" charset="1" panose="00000300000000000000"/>
      <p:regular r:id="rId14"/>
    </p:embeddedFont>
    <p:embeddedFont>
      <p:font typeface="Now Light" charset="1" panose="00000400000000000000"/>
      <p:regular r:id="rId15"/>
    </p:embeddedFont>
    <p:embeddedFont>
      <p:font typeface="Now Medium" charset="1" panose="00000600000000000000"/>
      <p:regular r:id="rId16"/>
    </p:embeddedFont>
    <p:embeddedFont>
      <p:font typeface="Now Heavy" charset="1" panose="00000A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26" Target="slides/slide9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23.jpeg>
</file>

<file path=ppt/media/image24.png>
</file>

<file path=ppt/media/image25.png>
</file>

<file path=ppt/media/image3.sv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jpeg" Type="http://schemas.openxmlformats.org/officeDocument/2006/relationships/image"/><Relationship Id="rId5" Target="../media/image5.jpeg" Type="http://schemas.openxmlformats.org/officeDocument/2006/relationships/image"/><Relationship Id="rId6" Target="../media/image6.jpeg" Type="http://schemas.openxmlformats.org/officeDocument/2006/relationships/image"/><Relationship Id="rId7" Target="../media/image7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Relationship Id="rId3" Target="../media/image21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Relationship Id="rId3" Target="../media/image23.jpeg" Type="http://schemas.openxmlformats.org/officeDocument/2006/relationships/image"/><Relationship Id="rId4" Target="../media/image24.png" Type="http://schemas.openxmlformats.org/officeDocument/2006/relationships/image"/><Relationship Id="rId5" Target="../media/image2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9984"/>
            <a:ext cx="18288000" cy="10177016"/>
          </a:xfrm>
          <a:custGeom>
            <a:avLst/>
            <a:gdLst/>
            <a:ahLst/>
            <a:cxnLst/>
            <a:rect r="r" b="b" t="t" l="l"/>
            <a:pathLst>
              <a:path h="10177016" w="18288000">
                <a:moveTo>
                  <a:pt x="0" y="0"/>
                </a:moveTo>
                <a:lnTo>
                  <a:pt x="18288000" y="0"/>
                </a:lnTo>
                <a:lnTo>
                  <a:pt x="18288000" y="10177016"/>
                </a:lnTo>
                <a:lnTo>
                  <a:pt x="0" y="101770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178" t="0" r="-5732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86386" y="8074489"/>
            <a:ext cx="5879513" cy="1183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19"/>
              </a:lnSpc>
              <a:spcBef>
                <a:spcPct val="0"/>
              </a:spcBef>
            </a:pPr>
            <a:r>
              <a:rPr lang="en-US" sz="6871">
                <a:solidFill>
                  <a:srgbClr val="B06341"/>
                </a:solidFill>
                <a:latin typeface="Cyberjunkies"/>
              </a:rPr>
              <a:t>Cyberwarfare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16904" y="9210675"/>
            <a:ext cx="2430412" cy="422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49">
                <a:solidFill>
                  <a:srgbClr val="000000"/>
                </a:solidFill>
                <a:latin typeface="Now"/>
              </a:rPr>
              <a:t>by Vicevil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059513">
            <a:off x="9662736" y="2332246"/>
            <a:ext cx="13665790" cy="4600225"/>
          </a:xfrm>
          <a:custGeom>
            <a:avLst/>
            <a:gdLst/>
            <a:ahLst/>
            <a:cxnLst/>
            <a:rect r="r" b="b" t="t" l="l"/>
            <a:pathLst>
              <a:path h="4600225" w="13665790">
                <a:moveTo>
                  <a:pt x="0" y="0"/>
                </a:moveTo>
                <a:lnTo>
                  <a:pt x="13665790" y="0"/>
                </a:lnTo>
                <a:lnTo>
                  <a:pt x="13665790" y="4600224"/>
                </a:lnTo>
                <a:lnTo>
                  <a:pt x="0" y="46002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059513">
            <a:off x="-5286000" y="2825857"/>
            <a:ext cx="13665790" cy="4600225"/>
          </a:xfrm>
          <a:custGeom>
            <a:avLst/>
            <a:gdLst/>
            <a:ahLst/>
            <a:cxnLst/>
            <a:rect r="r" b="b" t="t" l="l"/>
            <a:pathLst>
              <a:path h="4600225" w="13665790">
                <a:moveTo>
                  <a:pt x="0" y="0"/>
                </a:moveTo>
                <a:lnTo>
                  <a:pt x="13665790" y="0"/>
                </a:lnTo>
                <a:lnTo>
                  <a:pt x="13665790" y="4600224"/>
                </a:lnTo>
                <a:lnTo>
                  <a:pt x="0" y="46002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7432407" y="7796009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0" y="16797"/>
            <a:ext cx="18288000" cy="10270203"/>
          </a:xfrm>
          <a:custGeom>
            <a:avLst/>
            <a:gdLst/>
            <a:ahLst/>
            <a:cxnLst/>
            <a:rect r="r" b="b" t="t" l="l"/>
            <a:pathLst>
              <a:path h="10270203" w="18288000">
                <a:moveTo>
                  <a:pt x="0" y="0"/>
                </a:moveTo>
                <a:lnTo>
                  <a:pt x="18288000" y="0"/>
                </a:lnTo>
                <a:lnTo>
                  <a:pt x="18288000" y="10270203"/>
                </a:lnTo>
                <a:lnTo>
                  <a:pt x="0" y="102702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2467" r="0" b="-3560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16797"/>
            <a:ext cx="3892432" cy="3892432"/>
          </a:xfrm>
          <a:custGeom>
            <a:avLst/>
            <a:gdLst/>
            <a:ahLst/>
            <a:cxnLst/>
            <a:rect r="r" b="b" t="t" l="l"/>
            <a:pathLst>
              <a:path h="3892432" w="3892432">
                <a:moveTo>
                  <a:pt x="0" y="0"/>
                </a:moveTo>
                <a:lnTo>
                  <a:pt x="3892432" y="0"/>
                </a:lnTo>
                <a:lnTo>
                  <a:pt x="3892432" y="3892432"/>
                </a:lnTo>
                <a:lnTo>
                  <a:pt x="0" y="38924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395568" y="16797"/>
            <a:ext cx="3892432" cy="3892432"/>
          </a:xfrm>
          <a:custGeom>
            <a:avLst/>
            <a:gdLst/>
            <a:ahLst/>
            <a:cxnLst/>
            <a:rect r="r" b="b" t="t" l="l"/>
            <a:pathLst>
              <a:path h="3892432" w="3892432">
                <a:moveTo>
                  <a:pt x="0" y="0"/>
                </a:moveTo>
                <a:lnTo>
                  <a:pt x="3892432" y="0"/>
                </a:lnTo>
                <a:lnTo>
                  <a:pt x="3892432" y="3892432"/>
                </a:lnTo>
                <a:lnTo>
                  <a:pt x="0" y="38924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9197" y="4084293"/>
            <a:ext cx="4988440" cy="5570840"/>
          </a:xfrm>
          <a:custGeom>
            <a:avLst/>
            <a:gdLst/>
            <a:ahLst/>
            <a:cxnLst/>
            <a:rect r="r" b="b" t="t" l="l"/>
            <a:pathLst>
              <a:path h="5570840" w="4988440">
                <a:moveTo>
                  <a:pt x="0" y="0"/>
                </a:moveTo>
                <a:lnTo>
                  <a:pt x="4988441" y="0"/>
                </a:lnTo>
                <a:lnTo>
                  <a:pt x="4988441" y="5570841"/>
                </a:lnTo>
                <a:lnTo>
                  <a:pt x="0" y="557084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4938" t="0" r="-4281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156602" y="1155905"/>
            <a:ext cx="10238966" cy="1047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21"/>
              </a:lnSpc>
            </a:pPr>
            <a:r>
              <a:rPr lang="en-US" sz="3015" spc="60">
                <a:solidFill>
                  <a:srgbClr val="FFFFFF"/>
                </a:solidFill>
                <a:latin typeface="Now Medium"/>
              </a:rPr>
              <a:t>"En la guerra, la victoria se logra con rapidez y audacia." - Sun Tzu (El Arte de la Guerra)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892432" y="252946"/>
            <a:ext cx="7434611" cy="174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6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4024517" y="-133350"/>
            <a:ext cx="10238966" cy="1219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61"/>
              </a:lnSpc>
            </a:pPr>
            <a:r>
              <a:rPr lang="en-US" sz="7115" spc="142">
                <a:solidFill>
                  <a:srgbClr val="FFFFFF"/>
                </a:solidFill>
                <a:latin typeface="Now Medium"/>
              </a:rPr>
              <a:t>LA GUERRA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889921" y="3922135"/>
            <a:ext cx="10173445" cy="6456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7"/>
              </a:lnSpc>
            </a:pPr>
            <a:r>
              <a:rPr lang="en-US" sz="2726" spc="54">
                <a:solidFill>
                  <a:srgbClr val="FFFFFF"/>
                </a:solidFill>
                <a:latin typeface="Now Medium"/>
              </a:rPr>
              <a:t>Las guerras han existido desde el origen de los tiempos. Los humanos han luchado entre sí por recursos, territorio y poder durante siglos, evolucionando estos ataques, mediante la tecnología que aportaba cada época</a:t>
            </a:r>
          </a:p>
          <a:p>
            <a:pPr algn="ctr">
              <a:lnSpc>
                <a:spcPts val="3817"/>
              </a:lnSpc>
            </a:pPr>
            <a:r>
              <a:rPr lang="en-US" sz="2726" spc="54">
                <a:solidFill>
                  <a:srgbClr val="FFFFFF"/>
                </a:solidFill>
                <a:latin typeface="Now Medium"/>
              </a:rPr>
              <a:t>En la Edad Media, se introdujeron nuevas armas, como la espada y la armadura. En la era moderna, se desarrollaron armas más poderosas, como las armas de fuego y las bombas.</a:t>
            </a:r>
          </a:p>
          <a:p>
            <a:pPr algn="ctr">
              <a:lnSpc>
                <a:spcPts val="3817"/>
              </a:lnSpc>
            </a:pPr>
            <a:r>
              <a:rPr lang="en-US" sz="2726" spc="54">
                <a:solidFill>
                  <a:srgbClr val="FFFFFF"/>
                </a:solidFill>
                <a:latin typeface="Now Medium"/>
              </a:rPr>
              <a:t>En la actualidad, la guerra se libra en un campo de batalla en código binario que se trasmite a través de millones de kilómetros de cables, pero con la misma finalidad que al inicio de los tiempos</a:t>
            </a:r>
          </a:p>
          <a:p>
            <a:pPr algn="ctr">
              <a:lnSpc>
                <a:spcPts val="5394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083121" y="9773048"/>
            <a:ext cx="4024517" cy="5139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21"/>
              </a:lnSpc>
            </a:pPr>
            <a:r>
              <a:rPr lang="en-US" sz="3015" spc="60">
                <a:solidFill>
                  <a:srgbClr val="FFFFFF"/>
                </a:solidFill>
                <a:latin typeface="Now Medium"/>
              </a:rPr>
              <a:t>490 A.C - 1962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0" y="2931934"/>
            <a:ext cx="4424016" cy="1047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21"/>
              </a:lnSpc>
            </a:pPr>
            <a:r>
              <a:rPr lang="en-US" sz="3015" spc="60">
                <a:solidFill>
                  <a:srgbClr val="FFFFFF"/>
                </a:solidFill>
                <a:latin typeface="Now Medium"/>
              </a:rPr>
              <a:t>analisis de guerras desde la antiguedad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1256738"/>
            <a:ext cx="12842987" cy="8381625"/>
          </a:xfrm>
          <a:custGeom>
            <a:avLst/>
            <a:gdLst/>
            <a:ahLst/>
            <a:cxnLst/>
            <a:rect r="r" b="b" t="t" l="l"/>
            <a:pathLst>
              <a:path h="8381625" w="12842987">
                <a:moveTo>
                  <a:pt x="0" y="0"/>
                </a:moveTo>
                <a:lnTo>
                  <a:pt x="12842987" y="0"/>
                </a:lnTo>
                <a:lnTo>
                  <a:pt x="12842987" y="8381625"/>
                </a:lnTo>
                <a:lnTo>
                  <a:pt x="0" y="83816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8000"/>
            </a:blip>
            <a:stretch>
              <a:fillRect l="-5492" t="0" r="-6093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692487" y="-57150"/>
            <a:ext cx="7302526" cy="1695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21"/>
              </a:lnSpc>
            </a:pPr>
            <a:r>
              <a:rPr lang="en-US" sz="3015" spc="60">
                <a:solidFill>
                  <a:srgbClr val="FFFFFF"/>
                </a:solidFill>
                <a:latin typeface="Now Medium"/>
              </a:rPr>
              <a:t>La ciberguerra: un campo de batalla en expansión</a:t>
            </a:r>
          </a:p>
          <a:p>
            <a:pPr algn="ctr">
              <a:lnSpc>
                <a:spcPts val="5201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2995012" y="147294"/>
            <a:ext cx="5292988" cy="9694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82"/>
              </a:lnSpc>
            </a:pPr>
            <a:r>
              <a:rPr lang="en-US" sz="2772" spc="55">
                <a:solidFill>
                  <a:srgbClr val="F1F1F1"/>
                </a:solidFill>
                <a:latin typeface="Now Bold"/>
              </a:rPr>
              <a:t>La ciberguerra es el uso de ataques informáticos para lograr objetivos políticos o militares. </a:t>
            </a:r>
          </a:p>
          <a:p>
            <a:pPr algn="ctr">
              <a:lnSpc>
                <a:spcPts val="3882"/>
              </a:lnSpc>
            </a:pPr>
            <a:r>
              <a:rPr lang="en-US" sz="2772" spc="55">
                <a:solidFill>
                  <a:srgbClr val="F1F1F1"/>
                </a:solidFill>
                <a:latin typeface="Now Bold"/>
              </a:rPr>
              <a:t>Surgió en la década de 1990, pero ha ido en aumento en los últimos años.</a:t>
            </a:r>
          </a:p>
          <a:p>
            <a:pPr algn="ctr">
              <a:lnSpc>
                <a:spcPts val="3742"/>
              </a:lnSpc>
            </a:pPr>
            <a:r>
              <a:rPr lang="en-US" sz="2672" spc="53">
                <a:solidFill>
                  <a:srgbClr val="F1F1F1"/>
                </a:solidFill>
                <a:latin typeface="Now Bold"/>
              </a:rPr>
              <a:t>Los principales actores de la ciberguerra son Estados Unidos, China y Rusia, gastando miles de millones de dólares en desarrollar sus capacidades cibernéticas.</a:t>
            </a:r>
          </a:p>
          <a:p>
            <a:pPr algn="ctr">
              <a:lnSpc>
                <a:spcPts val="3882"/>
              </a:lnSpc>
              <a:spcBef>
                <a:spcPct val="0"/>
              </a:spcBef>
            </a:pPr>
            <a:r>
              <a:rPr lang="en-US" sz="2772" spc="55">
                <a:solidFill>
                  <a:srgbClr val="F1F1F1"/>
                </a:solidFill>
                <a:latin typeface="Now Bold"/>
              </a:rPr>
              <a:t>Los ataques cibernéticos pueden tener un impacto devastador, causado daños a la infraestructura crítica, robar datos sensibles o difundir desinformación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8993" r="0" b="-4878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976324" y="0"/>
            <a:ext cx="10311676" cy="10287000"/>
          </a:xfrm>
          <a:custGeom>
            <a:avLst/>
            <a:gdLst/>
            <a:ahLst/>
            <a:cxnLst/>
            <a:rect r="r" b="b" t="t" l="l"/>
            <a:pathLst>
              <a:path h="10287000" w="10311676">
                <a:moveTo>
                  <a:pt x="0" y="0"/>
                </a:moveTo>
                <a:lnTo>
                  <a:pt x="10311676" y="0"/>
                </a:lnTo>
                <a:lnTo>
                  <a:pt x="1031167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818" r="-19876" b="-1818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-57150"/>
            <a:ext cx="7798961" cy="12248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21"/>
              </a:lnSpc>
            </a:pPr>
            <a:r>
              <a:rPr lang="en-US" sz="3015" spc="60">
                <a:solidFill>
                  <a:srgbClr val="FFFFFF"/>
                </a:solidFill>
                <a:latin typeface="Now Medium"/>
              </a:rPr>
              <a:t>HAY DOS ZONAS ALTAMENTE DESTACADAS DEL ORIGEN DE LOS CYBERATAQUES</a:t>
            </a:r>
          </a:p>
          <a:p>
            <a:pPr algn="ctr">
              <a:lnSpc>
                <a:spcPts val="4221"/>
              </a:lnSpc>
            </a:pPr>
            <a:r>
              <a:rPr lang="en-US" sz="3015" spc="60">
                <a:solidFill>
                  <a:srgbClr val="FFFFFF"/>
                </a:solidFill>
                <a:latin typeface="Now Medium"/>
              </a:rPr>
              <a:t>Los origenes de los ataques entre Europa y Medio Oriente son complejos y entrelazados, incluyendo diversos factores:</a:t>
            </a:r>
          </a:p>
          <a:p>
            <a:pPr algn="ctr" marL="651084" indent="-325542" lvl="1">
              <a:lnSpc>
                <a:spcPts val="4221"/>
              </a:lnSpc>
              <a:buFont typeface="Arial"/>
              <a:buChar char="•"/>
            </a:pPr>
            <a:r>
              <a:rPr lang="en-US" sz="3015" spc="60">
                <a:solidFill>
                  <a:srgbClr val="FFFFFF"/>
                </a:solidFill>
                <a:latin typeface="Now Medium"/>
              </a:rPr>
              <a:t>P</a:t>
            </a:r>
            <a:r>
              <a:rPr lang="en-US" sz="3015" spc="60">
                <a:solidFill>
                  <a:srgbClr val="FFFFFF"/>
                </a:solidFill>
                <a:latin typeface="Now Medium"/>
              </a:rPr>
              <a:t>olíticos.- Ejemplo: El ataque terrorista de Paris fue reivindicado por E.I(zona del golfo pérsico), debido al apoyo que estaban dando a la guerra contra el gobierno Sirio.</a:t>
            </a:r>
          </a:p>
          <a:p>
            <a:pPr algn="ctr" marL="651084" indent="-325542" lvl="1">
              <a:lnSpc>
                <a:spcPts val="4221"/>
              </a:lnSpc>
              <a:buFont typeface="Arial"/>
              <a:buChar char="•"/>
            </a:pPr>
            <a:r>
              <a:rPr lang="en-US" sz="3015" spc="60">
                <a:solidFill>
                  <a:srgbClr val="FFFFFF"/>
                </a:solidFill>
                <a:latin typeface="Now Medium"/>
              </a:rPr>
              <a:t> Económicos, Sociales y culturales.- La pobreza, la desigualdad, la falta de arraigo, diferentes creencias o valores, pueden conducir a la radicalización y el uso de la violencia física o tecnológica.</a:t>
            </a:r>
          </a:p>
          <a:p>
            <a:pPr algn="ctr" marL="651084" indent="-325542" lvl="1">
              <a:lnSpc>
                <a:spcPts val="4221"/>
              </a:lnSpc>
              <a:buFont typeface="Arial"/>
              <a:buChar char="•"/>
            </a:pPr>
            <a:r>
              <a:rPr lang="en-US" sz="3015" spc="60">
                <a:solidFill>
                  <a:srgbClr val="FFFFFF"/>
                </a:solidFill>
                <a:latin typeface="Now Medium"/>
              </a:rPr>
              <a:t>. </a:t>
            </a:r>
          </a:p>
          <a:p>
            <a:pPr algn="ctr" marL="651084" indent="-325542" lvl="1">
              <a:lnSpc>
                <a:spcPts val="4221"/>
              </a:lnSpc>
              <a:buFont typeface="Arial"/>
              <a:buChar char="•"/>
            </a:pPr>
          </a:p>
          <a:p>
            <a:pPr algn="ctr">
              <a:lnSpc>
                <a:spcPts val="4221"/>
              </a:lnSpc>
            </a:pPr>
            <a:r>
              <a:rPr lang="en-US" sz="3015" spc="60">
                <a:solidFill>
                  <a:srgbClr val="FFFFFF"/>
                </a:solidFill>
                <a:latin typeface="Now Medium"/>
              </a:rPr>
              <a:t>.</a:t>
            </a:r>
          </a:p>
          <a:p>
            <a:pPr algn="ctr">
              <a:lnSpc>
                <a:spcPts val="4221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141" r="0" b="-3963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623143" y="0"/>
            <a:ext cx="8296318" cy="10305354"/>
          </a:xfrm>
          <a:custGeom>
            <a:avLst/>
            <a:gdLst/>
            <a:ahLst/>
            <a:cxnLst/>
            <a:rect r="r" b="b" t="t" l="l"/>
            <a:pathLst>
              <a:path h="10305354" w="8296318">
                <a:moveTo>
                  <a:pt x="0" y="0"/>
                </a:moveTo>
                <a:lnTo>
                  <a:pt x="8296317" y="0"/>
                </a:lnTo>
                <a:lnTo>
                  <a:pt x="8296317" y="10305354"/>
                </a:lnTo>
                <a:lnTo>
                  <a:pt x="0" y="103053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426" t="-2493" r="-5413" b="-2493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3742098" y="-57150"/>
            <a:ext cx="4545902" cy="7306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2"/>
              </a:lnSpc>
            </a:pPr>
          </a:p>
          <a:p>
            <a:pPr algn="ctr" marL="555498" indent="-277749" lvl="1">
              <a:lnSpc>
                <a:spcPts val="3602"/>
              </a:lnSpc>
              <a:buFont typeface="Arial"/>
              <a:buChar char="•"/>
            </a:pPr>
            <a:r>
              <a:rPr lang="en-US" sz="2572" spc="51">
                <a:solidFill>
                  <a:srgbClr val="000000"/>
                </a:solidFill>
                <a:latin typeface="Now Bold"/>
              </a:rPr>
              <a:t>Chipre, Bulgaria y resto de paÍses de la zona de Europa del Este.- la proximidad a Rusia, unido a la falta de recursos para invertir en ciberseguridad, lo hacen propicio para ser usado de puente para lanzar ataques Rusia, intentando su enmascaramiento.</a:t>
            </a:r>
          </a:p>
          <a:p>
            <a:pPr algn="ctr">
              <a:lnSpc>
                <a:spcPts val="3602"/>
              </a:lnSpc>
            </a:pPr>
          </a:p>
          <a:p>
            <a:pPr algn="ctr">
              <a:lnSpc>
                <a:spcPts val="3602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0" y="-57150"/>
            <a:ext cx="5404865" cy="11421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2"/>
              </a:lnSpc>
            </a:pPr>
            <a:r>
              <a:rPr lang="en-US" sz="2572" spc="51">
                <a:solidFill>
                  <a:srgbClr val="000000"/>
                </a:solidFill>
                <a:latin typeface="Now Bold"/>
              </a:rPr>
              <a:t>Como podemos observar, hay zonas por números de origen de los cyberataques, altamente diferenciadas:</a:t>
            </a:r>
          </a:p>
          <a:p>
            <a:pPr algn="ctr">
              <a:lnSpc>
                <a:spcPts val="3602"/>
              </a:lnSpc>
            </a:pPr>
            <a:r>
              <a:rPr lang="en-US" sz="2572" spc="51">
                <a:solidFill>
                  <a:srgbClr val="000000"/>
                </a:solidFill>
                <a:latin typeface="Now Bold"/>
              </a:rPr>
              <a:t> EUROPA:</a:t>
            </a:r>
          </a:p>
          <a:p>
            <a:pPr algn="ctr" marL="555498" indent="-277749" lvl="1">
              <a:lnSpc>
                <a:spcPts val="3602"/>
              </a:lnSpc>
              <a:buFont typeface="Arial"/>
              <a:buChar char="•"/>
            </a:pPr>
            <a:r>
              <a:rPr lang="en-US" sz="2572" spc="51">
                <a:solidFill>
                  <a:srgbClr val="000000"/>
                </a:solidFill>
                <a:latin typeface="Now Bold"/>
              </a:rPr>
              <a:t>Luxenburgo .- Centro financiero global, con gran numero de instituciones financiera</a:t>
            </a:r>
          </a:p>
          <a:p>
            <a:pPr algn="ctr" marL="555498" indent="-277749" lvl="1">
              <a:lnSpc>
                <a:spcPts val="3602"/>
              </a:lnSpc>
              <a:buFont typeface="Arial"/>
              <a:buChar char="•"/>
            </a:pPr>
            <a:r>
              <a:rPr lang="en-US" sz="2572" spc="51">
                <a:solidFill>
                  <a:srgbClr val="000000"/>
                </a:solidFill>
                <a:latin typeface="Now Bold"/>
              </a:rPr>
              <a:t>Alemania.- Potencia Económica Europea y Mundial, teniendo gran cantidad de infrastructuras críticas</a:t>
            </a:r>
          </a:p>
          <a:p>
            <a:pPr algn="ctr" marL="555498" indent="-277749" lvl="1">
              <a:lnSpc>
                <a:spcPts val="3602"/>
              </a:lnSpc>
              <a:buFont typeface="Arial"/>
              <a:buChar char="•"/>
            </a:pPr>
            <a:r>
              <a:rPr lang="en-US" sz="2572" spc="51">
                <a:solidFill>
                  <a:srgbClr val="000000"/>
                </a:solidFill>
                <a:latin typeface="Now Bold"/>
              </a:rPr>
              <a:t> Polonia.- Tiene un gran talento tecnológico, pudiendo ser motivo de estos ataques.</a:t>
            </a:r>
          </a:p>
          <a:p>
            <a:pPr algn="ctr" marL="555498" indent="-277749" lvl="1">
              <a:lnSpc>
                <a:spcPts val="3602"/>
              </a:lnSpc>
              <a:buFont typeface="Arial"/>
              <a:buChar char="•"/>
            </a:pPr>
            <a:r>
              <a:rPr lang="en-US" sz="2572" spc="51">
                <a:solidFill>
                  <a:srgbClr val="000000"/>
                </a:solidFill>
                <a:latin typeface="Now Bold"/>
              </a:rPr>
              <a:t>Ucrania.- En guerra con Rusia desde 2002, siendo muy cyber-atacada por Rusia. </a:t>
            </a:r>
          </a:p>
          <a:p>
            <a:pPr algn="ctr">
              <a:lnSpc>
                <a:spcPts val="3602"/>
              </a:lnSpc>
            </a:pPr>
          </a:p>
          <a:p>
            <a:pPr algn="ctr" marL="0" indent="0" lvl="0">
              <a:lnSpc>
                <a:spcPts val="3602"/>
              </a:lnSpc>
              <a:spcBef>
                <a:spcPct val="0"/>
              </a:spcBef>
            </a:pPr>
          </a:p>
          <a:p>
            <a:pPr algn="ctr" marL="0" indent="0" lvl="0">
              <a:lnSpc>
                <a:spcPts val="360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1579" r="-1533" b="-1872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2164590" cy="10287000"/>
          </a:xfrm>
          <a:custGeom>
            <a:avLst/>
            <a:gdLst/>
            <a:ahLst/>
            <a:cxnLst/>
            <a:rect r="r" b="b" t="t" l="l"/>
            <a:pathLst>
              <a:path h="10287000" w="12164590">
                <a:moveTo>
                  <a:pt x="0" y="0"/>
                </a:moveTo>
                <a:lnTo>
                  <a:pt x="12164590" y="0"/>
                </a:lnTo>
                <a:lnTo>
                  <a:pt x="1216459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398" r="-36860" b="-1398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3452170"/>
            <a:ext cx="12164590" cy="6834830"/>
          </a:xfrm>
          <a:custGeom>
            <a:avLst/>
            <a:gdLst/>
            <a:ahLst/>
            <a:cxnLst/>
            <a:rect r="r" b="b" t="t" l="l"/>
            <a:pathLst>
              <a:path h="6834830" w="12164590">
                <a:moveTo>
                  <a:pt x="0" y="0"/>
                </a:moveTo>
                <a:lnTo>
                  <a:pt x="12164590" y="0"/>
                </a:lnTo>
                <a:lnTo>
                  <a:pt x="12164590" y="6834830"/>
                </a:lnTo>
                <a:lnTo>
                  <a:pt x="0" y="68348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8000"/>
            </a:blip>
            <a:stretch>
              <a:fillRect l="0" t="-5248" r="0" b="-1488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164590" y="-47625"/>
            <a:ext cx="6123410" cy="9844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97"/>
              </a:lnSpc>
            </a:pPr>
          </a:p>
          <a:p>
            <a:pPr algn="ctr">
              <a:lnSpc>
                <a:spcPts val="3397"/>
              </a:lnSpc>
            </a:pPr>
            <a:r>
              <a:rPr lang="en-US" sz="2426" spc="48">
                <a:solidFill>
                  <a:srgbClr val="000000"/>
                </a:solidFill>
                <a:latin typeface="Now Medium"/>
              </a:rPr>
              <a:t>2- ZONA DE ORIENTE MEDIO(Turquía, Irak, Bagdad,y la zona del Golfo Pérsico). En esta zona se concentran el mayor origen de los ataques, motivado por:</a:t>
            </a:r>
          </a:p>
          <a:p>
            <a:pPr algn="ctr" marL="523900" indent="-261950" lvl="1">
              <a:lnSpc>
                <a:spcPts val="3397"/>
              </a:lnSpc>
              <a:buFont typeface="Arial"/>
              <a:buChar char="•"/>
            </a:pPr>
            <a:r>
              <a:rPr lang="en-US" sz="2426" spc="48">
                <a:solidFill>
                  <a:srgbClr val="000000"/>
                </a:solidFill>
                <a:latin typeface="Now Medium"/>
              </a:rPr>
              <a:t>La guerra civil en Siria desde 2011.</a:t>
            </a:r>
          </a:p>
          <a:p>
            <a:pPr algn="ctr" marL="523900" indent="-261950" lvl="1">
              <a:lnSpc>
                <a:spcPts val="3397"/>
              </a:lnSpc>
              <a:buFont typeface="Arial"/>
              <a:buChar char="•"/>
            </a:pPr>
            <a:r>
              <a:rPr lang="en-US" sz="2426" spc="48">
                <a:solidFill>
                  <a:srgbClr val="000000"/>
                </a:solidFill>
                <a:latin typeface="Now Medium"/>
              </a:rPr>
              <a:t>EL conflicto de Irak desde 2003</a:t>
            </a:r>
          </a:p>
          <a:p>
            <a:pPr algn="ctr" marL="523900" indent="-261950" lvl="1">
              <a:lnSpc>
                <a:spcPts val="3397"/>
              </a:lnSpc>
              <a:buFont typeface="Arial"/>
              <a:buChar char="•"/>
            </a:pPr>
            <a:r>
              <a:rPr lang="en-US" sz="2426" spc="48">
                <a:solidFill>
                  <a:srgbClr val="000000"/>
                </a:solidFill>
                <a:latin typeface="Now Medium"/>
              </a:rPr>
              <a:t>La tensión entre Irán y EEUU, aumentando los incidentes.</a:t>
            </a:r>
          </a:p>
          <a:p>
            <a:pPr algn="ctr" marL="523900" indent="-261950" lvl="1">
              <a:lnSpc>
                <a:spcPts val="3397"/>
              </a:lnSpc>
              <a:buFont typeface="Arial"/>
              <a:buChar char="•"/>
            </a:pPr>
            <a:r>
              <a:rPr lang="en-US" sz="2426" spc="48">
                <a:solidFill>
                  <a:srgbClr val="000000"/>
                </a:solidFill>
                <a:latin typeface="Now Medium"/>
              </a:rPr>
              <a:t>La presencia de grupos terroristas en la región, llevando ataques en Siria, Irak y la zona del Golfo Pérsico</a:t>
            </a:r>
          </a:p>
          <a:p>
            <a:pPr algn="ctr">
              <a:lnSpc>
                <a:spcPts val="3397"/>
              </a:lnSpc>
            </a:pPr>
            <a:r>
              <a:rPr lang="en-US" sz="2426" spc="48">
                <a:solidFill>
                  <a:srgbClr val="000000"/>
                </a:solidFill>
                <a:latin typeface="Now Medium"/>
              </a:rPr>
              <a:t>CONCLUSION: </a:t>
            </a:r>
          </a:p>
          <a:p>
            <a:pPr algn="ctr">
              <a:lnSpc>
                <a:spcPts val="3397"/>
              </a:lnSpc>
            </a:pPr>
            <a:r>
              <a:rPr lang="en-US" sz="2426" spc="48">
                <a:solidFill>
                  <a:srgbClr val="000000"/>
                </a:solidFill>
                <a:latin typeface="Now Medium"/>
              </a:rPr>
              <a:t>los ciberataques están motivados por inestabilidades políticas, guerras y robo de recursos, similares características a las guerras de antaño</a:t>
            </a:r>
          </a:p>
          <a:p>
            <a:pPr algn="ctr">
              <a:lnSpc>
                <a:spcPts val="3397"/>
              </a:lnSpc>
            </a:pPr>
          </a:p>
          <a:p>
            <a:pPr algn="ctr">
              <a:lnSpc>
                <a:spcPts val="3397"/>
              </a:lnSpc>
            </a:pPr>
          </a:p>
          <a:p>
            <a:pPr algn="ctr" marL="0" indent="0" lvl="0">
              <a:lnSpc>
                <a:spcPts val="339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925212" y="3315428"/>
            <a:ext cx="9362788" cy="6971572"/>
          </a:xfrm>
          <a:custGeom>
            <a:avLst/>
            <a:gdLst/>
            <a:ahLst/>
            <a:cxnLst/>
            <a:rect r="r" b="b" t="t" l="l"/>
            <a:pathLst>
              <a:path h="6971572" w="9362788">
                <a:moveTo>
                  <a:pt x="0" y="0"/>
                </a:moveTo>
                <a:lnTo>
                  <a:pt x="9362788" y="0"/>
                </a:lnTo>
                <a:lnTo>
                  <a:pt x="9362788" y="6971572"/>
                </a:lnTo>
                <a:lnTo>
                  <a:pt x="0" y="69715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925212" y="0"/>
            <a:ext cx="9362788" cy="3315428"/>
          </a:xfrm>
          <a:custGeom>
            <a:avLst/>
            <a:gdLst/>
            <a:ahLst/>
            <a:cxnLst/>
            <a:rect r="r" b="b" t="t" l="l"/>
            <a:pathLst>
              <a:path h="3315428" w="9362788">
                <a:moveTo>
                  <a:pt x="0" y="0"/>
                </a:moveTo>
                <a:lnTo>
                  <a:pt x="9362788" y="0"/>
                </a:lnTo>
                <a:lnTo>
                  <a:pt x="9362788" y="3315428"/>
                </a:lnTo>
                <a:lnTo>
                  <a:pt x="0" y="33154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05644" r="0" b="-77279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6155913"/>
            <a:ext cx="8925212" cy="4131087"/>
          </a:xfrm>
          <a:custGeom>
            <a:avLst/>
            <a:gdLst/>
            <a:ahLst/>
            <a:cxnLst/>
            <a:rect r="r" b="b" t="t" l="l"/>
            <a:pathLst>
              <a:path h="4131087" w="8925212">
                <a:moveTo>
                  <a:pt x="0" y="0"/>
                </a:moveTo>
                <a:lnTo>
                  <a:pt x="8925212" y="0"/>
                </a:lnTo>
                <a:lnTo>
                  <a:pt x="8925212" y="4131087"/>
                </a:lnTo>
                <a:lnTo>
                  <a:pt x="0" y="41310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4296" r="0" b="-21503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8925212" cy="6155913"/>
          </a:xfrm>
          <a:custGeom>
            <a:avLst/>
            <a:gdLst/>
            <a:ahLst/>
            <a:cxnLst/>
            <a:rect r="r" b="b" t="t" l="l"/>
            <a:pathLst>
              <a:path h="6155913" w="8925212">
                <a:moveTo>
                  <a:pt x="0" y="0"/>
                </a:moveTo>
                <a:lnTo>
                  <a:pt x="8925212" y="0"/>
                </a:lnTo>
                <a:lnTo>
                  <a:pt x="8925212" y="6155913"/>
                </a:lnTo>
                <a:lnTo>
                  <a:pt x="0" y="61559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7029" r="0" b="-566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0" y="6089238"/>
            <a:ext cx="8925212" cy="4065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4"/>
              </a:lnSpc>
            </a:pPr>
            <a:r>
              <a:rPr lang="en-US" sz="2881" spc="57">
                <a:solidFill>
                  <a:srgbClr val="000000"/>
                </a:solidFill>
                <a:latin typeface="Now Medium"/>
              </a:rPr>
              <a:t>Aunque existen una serie de ataques provenientes de países Africanos(Mauritania, Nigeria, Congo y Kenia), se observan dos grandes concentraciones de Ataques:</a:t>
            </a:r>
          </a:p>
          <a:p>
            <a:pPr algn="ctr">
              <a:lnSpc>
                <a:spcPts val="4034"/>
              </a:lnSpc>
            </a:pPr>
            <a:r>
              <a:rPr lang="en-US" sz="2881" spc="57">
                <a:solidFill>
                  <a:srgbClr val="000000"/>
                </a:solidFill>
                <a:latin typeface="Now Medium"/>
              </a:rPr>
              <a:t>FOCO 1</a:t>
            </a:r>
          </a:p>
          <a:p>
            <a:pPr algn="ctr">
              <a:lnSpc>
                <a:spcPts val="4034"/>
              </a:lnSpc>
            </a:pPr>
            <a:r>
              <a:rPr lang="en-US" sz="2881" spc="57">
                <a:solidFill>
                  <a:srgbClr val="000000"/>
                </a:solidFill>
                <a:latin typeface="Now Medium"/>
              </a:rPr>
              <a:t> Zona Oriente Medio</a:t>
            </a:r>
          </a:p>
          <a:p>
            <a:pPr algn="ctr">
              <a:lnSpc>
                <a:spcPts val="4034"/>
              </a:lnSpc>
            </a:pPr>
            <a:r>
              <a:rPr lang="en-US" sz="2881" spc="57">
                <a:solidFill>
                  <a:srgbClr val="000000"/>
                </a:solidFill>
                <a:latin typeface="Now Medium"/>
              </a:rPr>
              <a:t>FOCO 2</a:t>
            </a:r>
          </a:p>
          <a:p>
            <a:pPr algn="ctr" marL="0" indent="0" lvl="0">
              <a:lnSpc>
                <a:spcPts val="4034"/>
              </a:lnSpc>
              <a:spcBef>
                <a:spcPct val="0"/>
              </a:spcBef>
            </a:pPr>
            <a:r>
              <a:rPr lang="en-US" sz="2881" spc="57">
                <a:solidFill>
                  <a:srgbClr val="000000"/>
                </a:solidFill>
                <a:latin typeface="Now Medium"/>
              </a:rPr>
              <a:t>Zona Europea, concretamente de Ucrania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615183" y="651074"/>
            <a:ext cx="9810942" cy="686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21"/>
              </a:lnSpc>
            </a:pPr>
            <a:r>
              <a:rPr lang="en-US" sz="4015" spc="80">
                <a:solidFill>
                  <a:srgbClr val="000000"/>
                </a:solidFill>
                <a:latin typeface="Now Bold"/>
              </a:rPr>
              <a:t>Analisis IPs Destino de los Ataques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606606" y="7325055"/>
            <a:ext cx="4557985" cy="1436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4"/>
              </a:lnSpc>
              <a:spcBef>
                <a:spcPct val="0"/>
              </a:spcBef>
            </a:pPr>
            <a:r>
              <a:rPr lang="en-US" sz="2053" spc="41">
                <a:solidFill>
                  <a:srgbClr val="000000"/>
                </a:solidFill>
                <a:latin typeface="Now Medium"/>
              </a:rPr>
              <a:t>FOCO 1.- los Principales ciber-atacantes se localizan en Somalia, Yemen, Omán, Arabia Saudita, Jordania e Israel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0" y="2739336"/>
            <a:ext cx="4557985" cy="1799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4"/>
              </a:lnSpc>
            </a:pPr>
            <a:r>
              <a:rPr lang="en-US" sz="2053" spc="41">
                <a:solidFill>
                  <a:srgbClr val="000000"/>
                </a:solidFill>
                <a:latin typeface="Now Medium"/>
              </a:rPr>
              <a:t>FOCO 2- Hay 2 ciudades donde se concentran la mayoria de los ciber-ataques:Kam'yanka</a:t>
            </a:r>
          </a:p>
          <a:p>
            <a:pPr algn="ctr">
              <a:lnSpc>
                <a:spcPts val="2874"/>
              </a:lnSpc>
            </a:pPr>
            <a:r>
              <a:rPr lang="en-US" sz="2053" spc="41">
                <a:solidFill>
                  <a:srgbClr val="000000"/>
                </a:solidFill>
                <a:latin typeface="Now Medium"/>
              </a:rPr>
              <a:t>, en la zona sur , y Grodok</a:t>
            </a:r>
          </a:p>
          <a:p>
            <a:pPr algn="ctr" marL="0" indent="0" lvl="0">
              <a:lnSpc>
                <a:spcPts val="2874"/>
              </a:lnSpc>
              <a:spcBef>
                <a:spcPct val="0"/>
              </a:spcBef>
            </a:pPr>
            <a:r>
              <a:rPr lang="en-US" sz="2053" spc="41">
                <a:solidFill>
                  <a:srgbClr val="000000"/>
                </a:solidFill>
                <a:latin typeface="Now Medium"/>
              </a:rPr>
              <a:t>, en la zona norte del país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11843" y="2233034"/>
            <a:ext cx="5864782" cy="5820933"/>
          </a:xfrm>
          <a:custGeom>
            <a:avLst/>
            <a:gdLst/>
            <a:ahLst/>
            <a:cxnLst/>
            <a:rect r="r" b="b" t="t" l="l"/>
            <a:pathLst>
              <a:path h="5820933" w="5864782">
                <a:moveTo>
                  <a:pt x="0" y="0"/>
                </a:moveTo>
                <a:lnTo>
                  <a:pt x="5864781" y="0"/>
                </a:lnTo>
                <a:lnTo>
                  <a:pt x="5864781" y="5820932"/>
                </a:lnTo>
                <a:lnTo>
                  <a:pt x="0" y="58209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967014" y="270801"/>
            <a:ext cx="5879009" cy="1430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02"/>
              </a:lnSpc>
              <a:spcBef>
                <a:spcPct val="0"/>
              </a:spcBef>
            </a:pPr>
            <a:r>
              <a:rPr lang="en-US" sz="4072" spc="81">
                <a:solidFill>
                  <a:srgbClr val="FFFFFF"/>
                </a:solidFill>
                <a:latin typeface="Now Medium"/>
              </a:rPr>
              <a:t>CONCLUSIONES</a:t>
            </a:r>
          </a:p>
          <a:p>
            <a:pPr algn="ctr" marL="0" indent="0" lvl="0">
              <a:lnSpc>
                <a:spcPts val="5702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7398935" y="3516900"/>
            <a:ext cx="8894176" cy="2153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02"/>
              </a:lnSpc>
              <a:spcBef>
                <a:spcPct val="0"/>
              </a:spcBef>
            </a:pPr>
            <a:r>
              <a:rPr lang="en-US" sz="4072" spc="81">
                <a:solidFill>
                  <a:srgbClr val="FFFFFF"/>
                </a:solidFill>
                <a:latin typeface="Now Medium"/>
              </a:rPr>
              <a:t>CUAL CREES QUE ES LA RESPUESTA A LA GRAN PREGUNTA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444239"/>
            <a:ext cx="18288000" cy="13175479"/>
          </a:xfrm>
          <a:custGeom>
            <a:avLst/>
            <a:gdLst/>
            <a:ahLst/>
            <a:cxnLst/>
            <a:rect r="r" b="b" t="t" l="l"/>
            <a:pathLst>
              <a:path h="13175479" w="18288000">
                <a:moveTo>
                  <a:pt x="0" y="0"/>
                </a:moveTo>
                <a:lnTo>
                  <a:pt x="18288000" y="0"/>
                </a:lnTo>
                <a:lnTo>
                  <a:pt x="18288000" y="13175478"/>
                </a:lnTo>
                <a:lnTo>
                  <a:pt x="0" y="131754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0791" r="0" b="-801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5564002" cy="5564002"/>
          </a:xfrm>
          <a:custGeom>
            <a:avLst/>
            <a:gdLst/>
            <a:ahLst/>
            <a:cxnLst/>
            <a:rect r="r" b="b" t="t" l="l"/>
            <a:pathLst>
              <a:path h="5564002" w="5564002">
                <a:moveTo>
                  <a:pt x="0" y="0"/>
                </a:moveTo>
                <a:lnTo>
                  <a:pt x="5564002" y="0"/>
                </a:lnTo>
                <a:lnTo>
                  <a:pt x="5564002" y="5564002"/>
                </a:lnTo>
                <a:lnTo>
                  <a:pt x="0" y="55640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8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519693" y="1294553"/>
            <a:ext cx="7223424" cy="2139030"/>
          </a:xfrm>
          <a:custGeom>
            <a:avLst/>
            <a:gdLst/>
            <a:ahLst/>
            <a:cxnLst/>
            <a:rect r="r" b="b" t="t" l="l"/>
            <a:pathLst>
              <a:path h="2139030" w="7223424">
                <a:moveTo>
                  <a:pt x="0" y="0"/>
                </a:moveTo>
                <a:lnTo>
                  <a:pt x="7223424" y="0"/>
                </a:lnTo>
                <a:lnTo>
                  <a:pt x="7223424" y="2139030"/>
                </a:lnTo>
                <a:lnTo>
                  <a:pt x="0" y="21390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8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19175" y="5856722"/>
            <a:ext cx="10471943" cy="3818693"/>
          </a:xfrm>
          <a:custGeom>
            <a:avLst/>
            <a:gdLst/>
            <a:ahLst/>
            <a:cxnLst/>
            <a:rect r="r" b="b" t="t" l="l"/>
            <a:pathLst>
              <a:path h="3818693" w="10471943">
                <a:moveTo>
                  <a:pt x="0" y="0"/>
                </a:moveTo>
                <a:lnTo>
                  <a:pt x="10471943" y="0"/>
                </a:lnTo>
                <a:lnTo>
                  <a:pt x="10471943" y="3818693"/>
                </a:lnTo>
                <a:lnTo>
                  <a:pt x="0" y="38186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5999"/>
            </a:blip>
            <a:stretch>
              <a:fillRect l="0" t="-2101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210914" y="3651811"/>
            <a:ext cx="6077086" cy="72179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1"/>
              </a:lnSpc>
            </a:pPr>
          </a:p>
          <a:p>
            <a:pPr algn="ctr">
              <a:lnSpc>
                <a:spcPts val="3371"/>
              </a:lnSpc>
            </a:pPr>
            <a:r>
              <a:rPr lang="en-US" sz="2408" spc="48">
                <a:solidFill>
                  <a:srgbClr val="F1F1F1"/>
                </a:solidFill>
                <a:latin typeface="Now Medium"/>
              </a:rPr>
              <a:t>Tal como empezamos, la ciberdelicuencia es una evolución de la guerra.</a:t>
            </a:r>
          </a:p>
          <a:p>
            <a:pPr algn="ctr">
              <a:lnSpc>
                <a:spcPts val="3371"/>
              </a:lnSpc>
            </a:pPr>
            <a:r>
              <a:rPr lang="en-US" sz="2408" spc="48">
                <a:solidFill>
                  <a:srgbClr val="F1F1F1"/>
                </a:solidFill>
                <a:latin typeface="Now Medium"/>
              </a:rPr>
              <a:t>Como ha ido pasando a lo largo de los tiempos, se han ido implementando tecnologías puntas de cada época para ser mejor guerrero, y así obtener recursos, poder y territorio.</a:t>
            </a:r>
          </a:p>
          <a:p>
            <a:pPr algn="ctr">
              <a:lnSpc>
                <a:spcPts val="3371"/>
              </a:lnSpc>
            </a:pPr>
            <a:r>
              <a:rPr lang="en-US" sz="2408" spc="48">
                <a:solidFill>
                  <a:srgbClr val="F1F1F1"/>
                </a:solidFill>
                <a:latin typeface="Now Medium"/>
              </a:rPr>
              <a:t>La guerra es una expresión de la agresividad inherente a la naturaleza humana, teniendo un impacto devastador en la misma humanidad</a:t>
            </a:r>
          </a:p>
          <a:p>
            <a:pPr algn="ctr">
              <a:lnSpc>
                <a:spcPts val="3371"/>
              </a:lnSpc>
            </a:pPr>
          </a:p>
          <a:p>
            <a:pPr algn="ctr">
              <a:lnSpc>
                <a:spcPts val="3371"/>
              </a:lnSpc>
            </a:pPr>
          </a:p>
          <a:p>
            <a:pPr algn="ctr" marL="0" indent="0" lvl="0">
              <a:lnSpc>
                <a:spcPts val="3371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7600538" y="339636"/>
            <a:ext cx="3948400" cy="6890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5"/>
              </a:lnSpc>
            </a:pPr>
            <a:r>
              <a:rPr lang="en-US" sz="3996" spc="79">
                <a:solidFill>
                  <a:srgbClr val="FFFFFF"/>
                </a:solidFill>
                <a:latin typeface="Now Bold"/>
              </a:rPr>
              <a:t>LA GUERRA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DAF3sbkkGbg</dc:identifier>
  <dcterms:modified xsi:type="dcterms:W3CDTF">2011-08-01T06:04:30Z</dcterms:modified>
  <cp:revision>1</cp:revision>
  <dc:title>El texto del párrafo</dc:title>
</cp:coreProperties>
</file>

<file path=docProps/thumbnail.jpeg>
</file>